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0" r:id="rId3"/>
    <p:sldId id="263" r:id="rId4"/>
    <p:sldId id="266" r:id="rId5"/>
    <p:sldId id="267" r:id="rId6"/>
    <p:sldId id="264" r:id="rId7"/>
    <p:sldId id="268" r:id="rId8"/>
    <p:sldId id="269" r:id="rId9"/>
    <p:sldId id="259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18D7F-D6DB-42A5-A7FC-77EFCAA1E0F5}" type="datetimeFigureOut">
              <a:rPr lang="ru-RU" smtClean="0"/>
              <a:pPr/>
              <a:t>03.12.2016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61687-2B24-433A-8696-4F25EA56B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214422"/>
            <a:ext cx="7772400" cy="2584459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Шестнадцатеричная система счисления</a:t>
            </a:r>
            <a:endParaRPr lang="ru-RU" b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4071942"/>
            <a:ext cx="6400800" cy="923916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70C0"/>
                </a:solidFill>
                <a:cs typeface="Times New Roman" pitchFamily="18" charset="0"/>
              </a:rPr>
              <a:t>10 класс</a:t>
            </a:r>
            <a:endParaRPr lang="ru-RU" b="1" i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5715017"/>
            <a:ext cx="8644030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err="1" smtClean="0"/>
              <a:t>Носачева</a:t>
            </a:r>
            <a:r>
              <a:rPr lang="ru-RU" dirty="0" smtClean="0"/>
              <a:t> О.О., учитель информатики МАОУ «СОШ № 4»,</a:t>
            </a:r>
          </a:p>
          <a:p>
            <a:pPr algn="r"/>
            <a:r>
              <a:rPr lang="ru-RU" dirty="0" smtClean="0"/>
              <a:t> г. Гая, Оренбургская обл.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Проверка домашнего задания</a:t>
            </a:r>
            <a:endParaRPr lang="ru-RU" sz="3600" b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1142984"/>
            <a:ext cx="6143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 5, с. 113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57158" y="1714488"/>
            <a:ext cx="30003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45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+ 1010110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85786" y="2214554"/>
            <a:ext cx="27860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1010110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126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428992" y="1785926"/>
            <a:ext cx="328614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/>
            <a:r>
              <a:rPr lang="en-US" sz="2400" dirty="0"/>
              <a:t>1 </a:t>
            </a:r>
            <a:r>
              <a:rPr lang="ru-RU" sz="2400" dirty="0" smtClean="0"/>
              <a:t>2</a:t>
            </a:r>
            <a:r>
              <a:rPr lang="en-US" sz="2400" dirty="0" smtClean="0"/>
              <a:t> </a:t>
            </a:r>
            <a:r>
              <a:rPr lang="en-US" sz="2400" dirty="0"/>
              <a:t>6</a:t>
            </a:r>
            <a:r>
              <a:rPr lang="en-US" sz="2400" baseline="-25000" dirty="0"/>
              <a:t>8 </a:t>
            </a:r>
          </a:p>
          <a:p>
            <a:pPr algn="r"/>
            <a:r>
              <a:rPr lang="en-US" sz="2400" dirty="0"/>
              <a:t>+   </a:t>
            </a:r>
            <a:r>
              <a:rPr lang="en-US" sz="2400" dirty="0" smtClean="0"/>
              <a:t> </a:t>
            </a:r>
            <a:r>
              <a:rPr lang="ru-RU" sz="2400" dirty="0" smtClean="0"/>
              <a:t>4</a:t>
            </a:r>
            <a:r>
              <a:rPr lang="en-US" sz="2400" dirty="0" smtClean="0"/>
              <a:t> </a:t>
            </a:r>
            <a:r>
              <a:rPr lang="ru-RU" sz="2400" dirty="0" smtClean="0"/>
              <a:t>5</a:t>
            </a:r>
            <a:r>
              <a:rPr lang="en-US" sz="2400" baseline="-25000" dirty="0" smtClean="0"/>
              <a:t>8 </a:t>
            </a:r>
            <a:endParaRPr lang="ru-RU" sz="24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572132" y="2643182"/>
            <a:ext cx="1000132" cy="16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857884" y="2714620"/>
            <a:ext cx="1143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1 7 3</a:t>
            </a:r>
            <a:r>
              <a:rPr lang="ru-RU" sz="2400" baseline="-25000" dirty="0" smtClean="0"/>
              <a:t>8</a:t>
            </a:r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3500438"/>
            <a:ext cx="3429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б) 271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+ 11110100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11110100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 364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428992" y="3429000"/>
            <a:ext cx="328614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/>
            <a:r>
              <a:rPr lang="ru-RU" sz="2400" dirty="0" smtClean="0"/>
              <a:t>2</a:t>
            </a:r>
            <a:r>
              <a:rPr lang="en-US" sz="2400" dirty="0" smtClean="0"/>
              <a:t> </a:t>
            </a:r>
            <a:r>
              <a:rPr lang="ru-RU" sz="2400" dirty="0" smtClean="0"/>
              <a:t>7</a:t>
            </a:r>
            <a:r>
              <a:rPr lang="en-US" sz="2400" dirty="0" smtClean="0"/>
              <a:t> </a:t>
            </a:r>
            <a:r>
              <a:rPr lang="ru-RU" sz="2400" dirty="0" smtClean="0"/>
              <a:t>1</a:t>
            </a:r>
            <a:r>
              <a:rPr lang="en-US" sz="2400" baseline="-25000" dirty="0" smtClean="0"/>
              <a:t>8 </a:t>
            </a:r>
            <a:endParaRPr lang="en-US" sz="2400" baseline="-25000" dirty="0"/>
          </a:p>
          <a:p>
            <a:pPr algn="r"/>
            <a:r>
              <a:rPr lang="en-US" sz="2400" dirty="0"/>
              <a:t>+   </a:t>
            </a:r>
            <a:r>
              <a:rPr lang="ru-RU" sz="2400" dirty="0" smtClean="0"/>
              <a:t>3</a:t>
            </a:r>
            <a:r>
              <a:rPr lang="en-US" sz="2400" dirty="0" smtClean="0"/>
              <a:t> </a:t>
            </a:r>
            <a:r>
              <a:rPr lang="ru-RU" sz="2400" dirty="0" smtClean="0"/>
              <a:t>6</a:t>
            </a:r>
            <a:r>
              <a:rPr lang="en-US" sz="2400" dirty="0" smtClean="0"/>
              <a:t> </a:t>
            </a:r>
            <a:r>
              <a:rPr lang="ru-RU" sz="2400" dirty="0" smtClean="0"/>
              <a:t>4</a:t>
            </a:r>
            <a:r>
              <a:rPr lang="en-US" sz="2400" baseline="-25000" dirty="0" smtClean="0"/>
              <a:t>8 </a:t>
            </a:r>
            <a:endParaRPr lang="ru-RU" sz="2400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72132" y="4286256"/>
            <a:ext cx="1000132" cy="16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786446" y="4286256"/>
            <a:ext cx="1143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6 5 5</a:t>
            </a:r>
            <a:r>
              <a:rPr lang="ru-RU" sz="2400" baseline="-25000" dirty="0" smtClean="0"/>
              <a:t>8</a:t>
            </a:r>
            <a:endParaRPr lang="ru-RU" sz="2400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57158" y="5214951"/>
            <a:ext cx="32147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110111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+ 135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110111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67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3500430" y="5000636"/>
            <a:ext cx="328614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/>
            <a:r>
              <a:rPr lang="en-US" sz="2400" dirty="0" smtClean="0"/>
              <a:t> </a:t>
            </a:r>
            <a:r>
              <a:rPr lang="ru-RU" sz="2400" dirty="0" smtClean="0"/>
              <a:t>6</a:t>
            </a:r>
            <a:r>
              <a:rPr lang="en-US" sz="2400" dirty="0" smtClean="0"/>
              <a:t> </a:t>
            </a:r>
            <a:r>
              <a:rPr lang="ru-RU" sz="2400" dirty="0" smtClean="0"/>
              <a:t>7</a:t>
            </a:r>
            <a:r>
              <a:rPr lang="en-US" sz="2400" baseline="-25000" dirty="0" smtClean="0"/>
              <a:t>8 </a:t>
            </a:r>
            <a:endParaRPr lang="en-US" sz="2400" baseline="-25000" dirty="0"/>
          </a:p>
          <a:p>
            <a:pPr algn="r"/>
            <a:r>
              <a:rPr lang="en-US" sz="2400" dirty="0"/>
              <a:t>+   </a:t>
            </a:r>
            <a:r>
              <a:rPr lang="ru-RU" sz="2400" dirty="0" smtClean="0"/>
              <a:t>1</a:t>
            </a:r>
            <a:r>
              <a:rPr lang="en-US" sz="2400" dirty="0" smtClean="0"/>
              <a:t> </a:t>
            </a:r>
            <a:r>
              <a:rPr lang="ru-RU" sz="2400" dirty="0" smtClean="0"/>
              <a:t>3</a:t>
            </a:r>
            <a:r>
              <a:rPr lang="en-US" sz="2400" dirty="0" smtClean="0"/>
              <a:t> </a:t>
            </a:r>
            <a:r>
              <a:rPr lang="ru-RU" sz="2400" dirty="0" smtClean="0"/>
              <a:t>5</a:t>
            </a:r>
            <a:r>
              <a:rPr lang="en-US" sz="2400" baseline="-25000" dirty="0" smtClean="0"/>
              <a:t>8 </a:t>
            </a:r>
            <a:endParaRPr lang="ru-RU" sz="24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5715008" y="5786454"/>
            <a:ext cx="1000132" cy="16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929322" y="5857892"/>
            <a:ext cx="1143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2 2 4</a:t>
            </a:r>
            <a:r>
              <a:rPr lang="ru-RU" sz="2400" baseline="-25000" dirty="0" smtClean="0"/>
              <a:t>8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928671"/>
            <a:ext cx="857256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76550" algn="l"/>
              </a:tabLst>
            </a:pPr>
            <a:r>
              <a:rPr lang="ru-RU" sz="2400" dirty="0" smtClean="0">
                <a:ea typeface="Times New Roman" pitchFamily="18" charset="0"/>
              </a:rPr>
              <a:t>1.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Система счисления – это: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а) цифры 0, 1, 2, 3, 4, 5, 6, 7, 8, 9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б) правила арифметических действий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в)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lang="ru-RU" sz="2400" dirty="0" smtClean="0"/>
              <a:t>правила записи чисел с помощью специальных знаков – цифр, а также соответствующие правила выполнения операций с этими числами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г) компьютерная программа для выполнения арифметических действий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2. Основание системы счисления – это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а) количество цифр в алфавите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б) число 2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в) число 10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г) степень числа 2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д) степень числа 10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21429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Устная работа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10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4296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3. Позиционной </a:t>
            </a:r>
            <a:r>
              <a:rPr lang="ru-RU" sz="2400" dirty="0"/>
              <a:t>называется такая система счисления, в которой:</a:t>
            </a:r>
          </a:p>
          <a:p>
            <a:r>
              <a:rPr lang="ru-RU" sz="2400" dirty="0"/>
              <a:t>а) используются цифры 0, 1, 2, 3, 4, 5, 6, 7, 8, 9</a:t>
            </a:r>
          </a:p>
          <a:p>
            <a:r>
              <a:rPr lang="ru-RU" sz="2400" dirty="0"/>
              <a:t>б) </a:t>
            </a:r>
            <a:r>
              <a:rPr lang="ru-RU" sz="2400" dirty="0" smtClean="0"/>
              <a:t>значение цифры полностью определяется ее местом в записи числа</a:t>
            </a:r>
            <a:endParaRPr lang="ru-RU" sz="2400" dirty="0"/>
          </a:p>
          <a:p>
            <a:r>
              <a:rPr lang="ru-RU" sz="2400" dirty="0"/>
              <a:t>в) цифры обозначаются символами </a:t>
            </a:r>
            <a:r>
              <a:rPr lang="en-US" sz="2400" dirty="0"/>
              <a:t>I</a:t>
            </a:r>
            <a:r>
              <a:rPr lang="ru-RU" sz="2400" dirty="0"/>
              <a:t>, </a:t>
            </a:r>
            <a:r>
              <a:rPr lang="en-US" sz="2400" dirty="0"/>
              <a:t>V</a:t>
            </a:r>
            <a:r>
              <a:rPr lang="ru-RU" sz="2400" dirty="0"/>
              <a:t>, </a:t>
            </a:r>
            <a:r>
              <a:rPr lang="en-US" sz="2400" dirty="0"/>
              <a:t>X</a:t>
            </a:r>
            <a:r>
              <a:rPr lang="ru-RU" sz="2400" dirty="0"/>
              <a:t>, </a:t>
            </a:r>
            <a:r>
              <a:rPr lang="en-US" sz="2400" dirty="0"/>
              <a:t>L</a:t>
            </a:r>
            <a:r>
              <a:rPr lang="ru-RU" sz="2400" dirty="0"/>
              <a:t>, </a:t>
            </a:r>
            <a:r>
              <a:rPr lang="en-US" sz="2400" dirty="0"/>
              <a:t>C</a:t>
            </a:r>
            <a:r>
              <a:rPr lang="ru-RU" sz="2400" dirty="0"/>
              <a:t>, </a:t>
            </a:r>
            <a:r>
              <a:rPr lang="en-US" sz="2400" dirty="0"/>
              <a:t>M</a:t>
            </a:r>
            <a:endParaRPr lang="ru-RU" sz="2400" dirty="0"/>
          </a:p>
          <a:p>
            <a:r>
              <a:rPr lang="ru-RU" sz="2400" dirty="0"/>
              <a:t>г)  значение цифры не зависит от ее положения в записи числа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85720" y="3071810"/>
            <a:ext cx="8358214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4. Укажите, какие числа записаны с ошибками.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354013" algn="l"/>
              </a:tabLst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1012</a:t>
            </a:r>
            <a:r>
              <a:rPr kumimoji="0" lang="ru-RU" sz="24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2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  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354013" algn="l"/>
              </a:tabLst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285</a:t>
            </a:r>
            <a:r>
              <a:rPr kumimoji="0" lang="ru-RU" sz="24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8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    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354013" algn="l"/>
              </a:tabLst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5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F</a:t>
            </a:r>
            <a:r>
              <a:rPr kumimoji="0" lang="ru-RU" sz="24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16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,      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354013" algn="l"/>
              </a:tabLst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10,101</a:t>
            </a:r>
            <a:r>
              <a:rPr kumimoji="0" lang="ru-RU" sz="24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2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    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354013" algn="l"/>
              </a:tabLst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57</a:t>
            </a:r>
            <a:r>
              <a:rPr kumimoji="0" lang="ru-RU" sz="24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8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   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354013" algn="l"/>
              </a:tabLst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4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H</a:t>
            </a:r>
            <a:r>
              <a:rPr kumimoji="0" lang="ru-RU" sz="24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16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0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000" fill="hold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85720" y="285728"/>
            <a:ext cx="850112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76550" algn="l"/>
              </a:tabLst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5.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Для представления чисел в восьмеричной системе счисления используются цифры: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а) от 0 до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F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б) от 0 до 7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в) от 0 до 8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г) от 1 до 8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765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85720" y="3214686"/>
            <a:ext cx="835824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2400" dirty="0" smtClean="0">
                <a:ea typeface="Times New Roman" pitchFamily="18" charset="0"/>
              </a:rPr>
              <a:t>6.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Для перевода числа в десятичную систему счисления записано равенство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3672=2*16</a:t>
            </a:r>
            <a:r>
              <a:rPr kumimoji="0" lang="ru-RU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0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+7*16</a:t>
            </a:r>
            <a:r>
              <a:rPr kumimoji="0" lang="ru-RU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1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+6*16</a:t>
            </a:r>
            <a:r>
              <a:rPr kumimoji="0" lang="ru-RU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2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+3*16</a:t>
            </a:r>
            <a:r>
              <a:rPr kumimoji="0" lang="ru-RU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3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а) в двоичной системе счисления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б) в десятичной системе счисления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в)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восьмеричной системе счисления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г) в шестнадцатеричной системе счисления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Решение задач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4282" y="1071546"/>
            <a:ext cx="86439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Calibri" pitchFamily="34" charset="0"/>
              </a:rPr>
              <a:t>Сколько значащих нулей в двоичной записи шестнадцатеричного числа 75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Calibri" pitchFamily="34" charset="0"/>
              </a:rPr>
              <a:t>BD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Calibri" pitchFamily="34" charset="0"/>
              </a:rPr>
              <a:t>16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Calibri" pitchFamily="34" charset="0"/>
              </a:rPr>
              <a:t>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285720" y="2428868"/>
            <a:ext cx="85725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>
                <a:tab pos="63023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Какое из чисел является наименьшим?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  <a:tabLst>
                <a:tab pos="63023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E6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	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  <a:tabLst>
                <a:tab pos="630238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347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  <a:tabLst>
                <a:tab pos="630238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11100101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  <a:tabLst>
                <a:tab pos="630238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232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428868"/>
            <a:ext cx="1802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Ответ:</a:t>
            </a:r>
            <a:r>
              <a:rPr lang="ru-RU" sz="2400" dirty="0" smtClean="0">
                <a:solidFill>
                  <a:schemeClr val="bg1"/>
                </a:solidFill>
              </a:rPr>
              <a:t> 1) 4В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r="3455"/>
          <a:stretch>
            <a:fillRect/>
          </a:stretch>
        </p:blipFill>
        <p:spPr bwMode="auto">
          <a:xfrm>
            <a:off x="642910" y="500042"/>
            <a:ext cx="814393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85720" y="500042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3.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357166"/>
            <a:ext cx="85725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</a:pP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Даны 4 целых числа, записанные в двоичной системе: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/>
            </a:r>
            <a:br>
              <a:rPr lang="ru-RU" sz="2400" dirty="0" smtClean="0">
                <a:ea typeface="Calibri" pitchFamily="34" charset="0"/>
                <a:cs typeface="Times New Roman" pitchFamily="18" charset="0"/>
              </a:rPr>
            </a:b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         10001011, 10111000, 10011011, 10110100. </a:t>
            </a:r>
          </a:p>
          <a:p>
            <a:pPr marL="530225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Сколько среди них чисел, больших, чем </a:t>
            </a:r>
            <a:r>
              <a:rPr lang="ru-RU" sz="24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А4</a:t>
            </a:r>
            <a:r>
              <a:rPr lang="ru-RU" sz="2400" b="1" baseline="-300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16</a:t>
            </a:r>
            <a:r>
              <a:rPr lang="ru-RU" sz="24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+20</a:t>
            </a:r>
            <a:r>
              <a:rPr lang="en-US" sz="2400" b="1" baseline="-300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8</a:t>
            </a: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?</a:t>
            </a:r>
            <a:endParaRPr lang="ru-RU" sz="2400" dirty="0" smtClean="0"/>
          </a:p>
          <a:p>
            <a:pPr marL="530225"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1) 1	2) </a:t>
            </a: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2 </a:t>
            </a: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	3) </a:t>
            </a: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3 </a:t>
            </a: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	4) </a:t>
            </a: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4</a:t>
            </a:r>
            <a:endParaRPr lang="en-US" sz="2400" dirty="0" smtClean="0"/>
          </a:p>
        </p:txBody>
      </p:sp>
      <p:sp>
        <p:nvSpPr>
          <p:cNvPr id="120833" name="Rectangle 1"/>
          <p:cNvSpPr>
            <a:spLocks noChangeArrowheads="1"/>
          </p:cNvSpPr>
          <p:nvPr/>
        </p:nvSpPr>
        <p:spPr bwMode="auto">
          <a:xfrm>
            <a:off x="285720" y="2786058"/>
            <a:ext cx="8643998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Решение:</a:t>
            </a:r>
            <a:endParaRPr kumimoji="0" lang="ru-RU" sz="2400" b="1" i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10001011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213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10111000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270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10011011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233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10110100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264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А4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10100100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 244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244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+ 20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264</a:t>
            </a:r>
            <a:r>
              <a:rPr kumimoji="0" lang="ru-RU" sz="2400" b="1" i="1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одно число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208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1142984"/>
            <a:ext cx="84296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arenR"/>
            </a:pPr>
            <a:r>
              <a:rPr lang="ru-RU" sz="2400" smtClean="0"/>
              <a:t>Какие </a:t>
            </a:r>
            <a:r>
              <a:rPr lang="ru-RU" sz="2400" smtClean="0"/>
              <a:t>цифры используются </a:t>
            </a:r>
            <a:r>
              <a:rPr lang="ru-RU" sz="2400" dirty="0" smtClean="0"/>
              <a:t>в шестнадцатеричной системе счисления? Сколько их?</a:t>
            </a:r>
          </a:p>
          <a:p>
            <a:pPr marL="342900" lvl="0" indent="-342900" algn="just">
              <a:buFont typeface="+mj-lt"/>
              <a:buAutoNum type="arabicParenR"/>
            </a:pPr>
            <a:r>
              <a:rPr lang="ru-RU" sz="2400" dirty="0" smtClean="0"/>
              <a:t>Почему появилась необходимость использовать латинские буквы?</a:t>
            </a:r>
          </a:p>
          <a:p>
            <a:pPr marL="342900" lvl="0" indent="-342900" algn="just">
              <a:buFont typeface="+mj-lt"/>
              <a:buAutoNum type="arabicParenR"/>
            </a:pPr>
            <a:r>
              <a:rPr lang="ru-RU" sz="2400" dirty="0" smtClean="0"/>
              <a:t>Сформулируйте алгоритмы перевода чисел из шестнадцатеричной системы счисления в двоичную и обратно.</a:t>
            </a:r>
          </a:p>
          <a:p>
            <a:pPr marL="342900" lvl="0" indent="-342900" algn="just">
              <a:buFont typeface="+mj-lt"/>
              <a:buAutoNum type="arabicParenR"/>
            </a:pPr>
            <a:r>
              <a:rPr lang="ru-RU" sz="2400" dirty="0" smtClean="0"/>
              <a:t>Какое минимальное основание должно быть у системы счисления, чтобы в ней могли быть записаны числа: </a:t>
            </a:r>
            <a:r>
              <a:rPr lang="ru-RU" sz="2400" b="1" dirty="0" smtClean="0"/>
              <a:t>123, 4</a:t>
            </a:r>
            <a:r>
              <a:rPr lang="en-US" sz="2400" b="1" dirty="0" smtClean="0"/>
              <a:t>AB</a:t>
            </a:r>
            <a:r>
              <a:rPr lang="ru-RU" sz="2400" b="1" dirty="0" smtClean="0"/>
              <a:t>, 9</a:t>
            </a:r>
            <a:r>
              <a:rPr lang="en-US" sz="2400" b="1" dirty="0" smtClean="0"/>
              <a:t>A</a:t>
            </a:r>
            <a:r>
              <a:rPr lang="ru-RU" sz="2400" b="1" dirty="0" smtClean="0"/>
              <a:t>3 и 8455</a:t>
            </a:r>
            <a:r>
              <a:rPr lang="ru-RU" sz="2400" dirty="0" smtClean="0"/>
              <a:t>?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21429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Итог урока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85720" y="5143512"/>
            <a:ext cx="82867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Calibri" pitchFamily="34" charset="0"/>
              </a:rPr>
              <a:t>Определите количество натуральных чисел, удовлетворяющих неравенству: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Calibri" pitchFamily="34" charset="0"/>
              </a:rPr>
              <a:t>11110000</a:t>
            </a:r>
            <a:r>
              <a:rPr kumimoji="0" lang="ru-RU" sz="2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Calibri" pitchFamily="34" charset="0"/>
              </a:rPr>
              <a:t>2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Calibri" pitchFamily="34" charset="0"/>
              </a:rPr>
              <a:t> &lt;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Calibri" pitchFamily="34" charset="0"/>
              </a:rPr>
              <a:t> &lt; FA</a:t>
            </a:r>
            <a:r>
              <a:rPr kumimoji="0" lang="ru-RU" sz="2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Calibri" pitchFamily="34" charset="0"/>
              </a:rPr>
              <a:t>16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Calibri" pitchFamily="34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21429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Домашнее задание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57158" y="1071546"/>
            <a:ext cx="821537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Даны 4 числа, они записаны с использованием различных систем счисления. Укажите среди этих чисел то, в двоичной записи которого содержится ровно 6 единиц. Если таких чисел несколько, укажите наибольшее из них.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63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10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* 4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10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	        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F8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16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+ 1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10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	            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333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	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       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11100111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2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257</TotalTime>
  <Words>536</Words>
  <Application>Microsoft Office PowerPoint</Application>
  <PresentationFormat>Экран (4:3)</PresentationFormat>
  <Paragraphs>86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Шестнадцатеричная система счисления</vt:lpstr>
      <vt:lpstr>Проверка домашнего задания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Восьмеричная система счисления</dc:title>
  <dc:creator>Admin</dc:creator>
  <cp:lastModifiedBy>Admin</cp:lastModifiedBy>
  <cp:revision>47</cp:revision>
  <dcterms:created xsi:type="dcterms:W3CDTF">2016-09-11T13:34:47Z</dcterms:created>
  <dcterms:modified xsi:type="dcterms:W3CDTF">2016-12-03T10:13:53Z</dcterms:modified>
</cp:coreProperties>
</file>